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1"/>
  </p:notesMasterIdLst>
  <p:sldIdLst>
    <p:sldId id="256" r:id="rId2"/>
    <p:sldId id="258" r:id="rId3"/>
    <p:sldId id="276" r:id="rId4"/>
    <p:sldId id="259" r:id="rId5"/>
    <p:sldId id="284" r:id="rId6"/>
    <p:sldId id="260" r:id="rId7"/>
    <p:sldId id="285" r:id="rId8"/>
    <p:sldId id="261" r:id="rId9"/>
    <p:sldId id="278" r:id="rId10"/>
    <p:sldId id="263" r:id="rId11"/>
    <p:sldId id="277" r:id="rId12"/>
    <p:sldId id="270" r:id="rId13"/>
    <p:sldId id="271" r:id="rId14"/>
    <p:sldId id="287" r:id="rId15"/>
    <p:sldId id="265" r:id="rId16"/>
    <p:sldId id="288" r:id="rId17"/>
    <p:sldId id="266" r:id="rId18"/>
    <p:sldId id="272" r:id="rId19"/>
    <p:sldId id="273" r:id="rId20"/>
    <p:sldId id="283" r:id="rId21"/>
    <p:sldId id="279" r:id="rId22"/>
    <p:sldId id="289" r:id="rId23"/>
    <p:sldId id="280" r:id="rId24"/>
    <p:sldId id="282" r:id="rId25"/>
    <p:sldId id="274" r:id="rId26"/>
    <p:sldId id="281" r:id="rId27"/>
    <p:sldId id="290" r:id="rId28"/>
    <p:sldId id="268" r:id="rId29"/>
    <p:sldId id="2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awks" initials="CH" lastIdx="1" clrIdx="0">
    <p:extLst>
      <p:ext uri="{19B8F6BF-5375-455C-9EA6-DF929625EA0E}">
        <p15:presenceInfo xmlns:p15="http://schemas.microsoft.com/office/powerpoint/2012/main" userId="ac278b1553804a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05" autoAdjust="0"/>
  </p:normalViewPr>
  <p:slideViewPr>
    <p:cSldViewPr snapToGrid="0">
      <p:cViewPr varScale="1">
        <p:scale>
          <a:sx n="52" d="100"/>
          <a:sy n="52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 would like to take</a:t>
            </a:r>
            <a:r>
              <a:rPr lang="en-US" baseline="0" dirty="0" smtClean="0"/>
              <a:t> a class with this design structure in the future.  </a:t>
            </a:r>
            <a:r>
              <a:rPr lang="en-US" dirty="0" smtClean="0"/>
              <a:t>(N=10)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Awards System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2160"/>
        <c:axId val="7512544"/>
      </c:barChart>
      <c:catAx>
        <c:axId val="751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12544"/>
        <c:crosses val="autoZero"/>
        <c:auto val="1"/>
        <c:lblAlgn val="ctr"/>
        <c:lblOffset val="100"/>
        <c:noMultiLvlLbl val="0"/>
      </c:catAx>
      <c:valAx>
        <c:axId val="751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 liked getting an award such as a badge.  (N=10)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Awards System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016224"/>
        <c:axId val="215016608"/>
      </c:barChart>
      <c:catAx>
        <c:axId val="21501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016608"/>
        <c:crosses val="autoZero"/>
        <c:auto val="1"/>
        <c:lblAlgn val="ctr"/>
        <c:lblOffset val="100"/>
        <c:noMultiLvlLbl val="0"/>
      </c:catAx>
      <c:valAx>
        <c:axId val="21501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1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 placed into a quest and corresponding XP</a:t>
            </a:r>
            <a:r>
              <a:rPr lang="en-US" baseline="0" dirty="0" smtClean="0"/>
              <a:t> did not influence my desire to complete that quest.  (N=10)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Awards System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01600"/>
        <c:axId val="216201984"/>
      </c:barChart>
      <c:catAx>
        <c:axId val="21620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201984"/>
        <c:crosses val="autoZero"/>
        <c:auto val="1"/>
        <c:lblAlgn val="ctr"/>
        <c:lblOffset val="100"/>
        <c:noMultiLvlLbl val="0"/>
      </c:catAx>
      <c:valAx>
        <c:axId val="21620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2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0133F-3075-4DAC-99F3-85F568CD50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28D5-B6F6-47C4-8738-D14370848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</a:t>
            </a:r>
            <a:r>
              <a:rPr lang="en-US" baseline="0" dirty="0" smtClean="0"/>
              <a:t> I am Chris Hawks and I am learning how to learn playfully.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currently a fulltime chemistry and physics teacher.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Graduate student, PhD at Ohio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course modifications: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core tools</a:t>
            </a:r>
            <a:r>
              <a:rPr lang="en-US" baseline="0" dirty="0" smtClean="0"/>
              <a:t> we used beside 3D </a:t>
            </a:r>
            <a:r>
              <a:rPr lang="en-US" baseline="0" dirty="0" err="1" smtClean="0"/>
              <a:t>GameLabs</a:t>
            </a:r>
            <a:r>
              <a:rPr lang="en-US" baseline="0" dirty="0" smtClean="0"/>
              <a:t> were  Google Hangouts and Google Drive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Hangouts</a:t>
            </a:r>
          </a:p>
          <a:p>
            <a:r>
              <a:rPr lang="en-US" baseline="0" dirty="0" smtClean="0"/>
              <a:t>This is the way we ran our weekly online meetings.  The class was separated into three groups because Google Hangouts does not allow for more than ten people.</a:t>
            </a:r>
          </a:p>
          <a:p>
            <a:r>
              <a:rPr lang="en-US" dirty="0" smtClean="0"/>
              <a:t>During which time the students discussed</a:t>
            </a:r>
            <a:r>
              <a:rPr lang="en-US" baseline="0" dirty="0" smtClean="0"/>
              <a:t> their projects and other situations in which they were encountering.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Drive</a:t>
            </a:r>
          </a:p>
          <a:p>
            <a:r>
              <a:rPr lang="en-US" baseline="0" dirty="0" smtClean="0"/>
              <a:t>Although one can upload documents to 3D </a:t>
            </a:r>
            <a:r>
              <a:rPr lang="en-US" baseline="0" dirty="0" err="1" smtClean="0"/>
              <a:t>GameLabs</a:t>
            </a:r>
            <a:r>
              <a:rPr lang="en-US" baseline="0" dirty="0" smtClean="0"/>
              <a:t>, it was easier for the instructor just to have the students link to the file found in the drive.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“Binge</a:t>
            </a:r>
            <a:r>
              <a:rPr lang="en-US" baseline="0" dirty="0" smtClean="0"/>
              <a:t> learning” is a phrase I picked up on while doing an interview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idea behind binge learning reminds of the internet streaming service Netflix.  Have you ever watch a whole season of TV in a couple of weeks (sometime days)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Students found themselves working aggressively upon the quests.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Does working on quests at this pace translate to learning?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was not given access to the grades.  I was given access to how well the students did on the tutorials.  Content was being created.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46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to humbly</a:t>
            </a:r>
            <a:r>
              <a:rPr lang="en-US" baseline="0" dirty="0" smtClean="0"/>
              <a:t> </a:t>
            </a:r>
            <a:r>
              <a:rPr lang="en-US" dirty="0" smtClean="0"/>
              <a:t>thank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Dikkers</a:t>
            </a:r>
            <a:r>
              <a:rPr lang="en-US" dirty="0" smtClean="0"/>
              <a:t> – for giving me the idea and the opportunity</a:t>
            </a:r>
            <a:r>
              <a:rPr lang="en-US" baseline="0" dirty="0" smtClean="0"/>
              <a:t> to use his class as a means by which to do this research</a:t>
            </a:r>
          </a:p>
          <a:p>
            <a:r>
              <a:rPr lang="en-US" baseline="0" dirty="0" smtClean="0"/>
              <a:t>Dr. </a:t>
            </a:r>
            <a:r>
              <a:rPr lang="en-US" baseline="0" dirty="0" err="1" smtClean="0"/>
              <a:t>Dawley</a:t>
            </a:r>
            <a:r>
              <a:rPr lang="en-US" baseline="0" dirty="0" smtClean="0"/>
              <a:t> and Dr. Haskell for the platform we used to do the class.</a:t>
            </a:r>
          </a:p>
          <a:p>
            <a:r>
              <a:rPr lang="en-US" baseline="0" dirty="0" err="1" smtClean="0"/>
              <a:t>Amira</a:t>
            </a:r>
            <a:r>
              <a:rPr lang="en-US" baseline="0" dirty="0" smtClean="0"/>
              <a:t> deserves to be up here just as much as I do.  Is she knows how to program too! 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course have</a:t>
            </a:r>
            <a:r>
              <a:rPr lang="en-US" baseline="0" dirty="0" smtClean="0"/>
              <a:t> been around long enough now where we have a good feel for how not to make them go poorly.  We are treating them like their face-to-face counter parts.  A typical instructor’s methods are not much different then they would be face to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Example:</a:t>
            </a:r>
          </a:p>
          <a:p>
            <a:r>
              <a:rPr lang="en-US" baseline="0" dirty="0" smtClean="0"/>
              <a:t>Content that is delivered by an LMS is typically linear and synchronous</a:t>
            </a:r>
          </a:p>
          <a:p>
            <a:r>
              <a:rPr lang="en-US" baseline="0" dirty="0" smtClean="0"/>
              <a:t>The learner is paced according the instructor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there a better way?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not advocate of quest-based learning.  I am a skeptic.  A curious skeptic.  I have been a teacher for 16 years and an college instructor for five.  I want to know if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better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0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an overview of what I am talking about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Dr. </a:t>
            </a:r>
            <a:r>
              <a:rPr lang="en-US" baseline="0" dirty="0" err="1" smtClean="0"/>
              <a:t>Dawley</a:t>
            </a:r>
            <a:r>
              <a:rPr lang="en-US" baseline="0" dirty="0" smtClean="0"/>
              <a:t> and Dr. </a:t>
            </a:r>
            <a:r>
              <a:rPr lang="en-US" baseline="0" dirty="0" err="1" smtClean="0"/>
              <a:t>Haskel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</a:t>
            </a:r>
            <a:r>
              <a:rPr lang="en-US" baseline="0" dirty="0" smtClean="0"/>
              <a:t> the course</a:t>
            </a:r>
          </a:p>
          <a:p>
            <a:r>
              <a:rPr lang="en-US" baseline="0" dirty="0" smtClean="0"/>
              <a:t>Basic programming with educationally related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5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Quests</a:t>
            </a:r>
          </a:p>
          <a:p>
            <a:r>
              <a:rPr lang="en-US" dirty="0" smtClean="0"/>
              <a:t>are tasks</a:t>
            </a:r>
            <a:r>
              <a:rPr lang="en-US" baseline="0" dirty="0" smtClean="0"/>
              <a:t> that a student takes that when upon completion will take the leaner to another level or quest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Rewards</a:t>
            </a:r>
          </a:p>
          <a:p>
            <a:r>
              <a:rPr lang="en-US" baseline="0" dirty="0" smtClean="0"/>
              <a:t>These are badges granted to a learner when something special has been accomplished</a:t>
            </a:r>
          </a:p>
          <a:p>
            <a:r>
              <a:rPr lang="en-US" baseline="0" dirty="0" smtClean="0"/>
              <a:t>-finishing a series or an entire suite of quests</a:t>
            </a:r>
          </a:p>
          <a:p>
            <a:r>
              <a:rPr lang="en-US" baseline="0" dirty="0" smtClean="0"/>
              <a:t>-Easter egg ones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Leader board</a:t>
            </a:r>
          </a:p>
          <a:p>
            <a:r>
              <a:rPr lang="en-US" baseline="0" dirty="0" smtClean="0"/>
              <a:t>Gives a breakdown on where all of the players stand in the class (anonymous by gamer tags)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Experience Points</a:t>
            </a:r>
          </a:p>
          <a:p>
            <a:r>
              <a:rPr lang="en-US" baseline="0" dirty="0" smtClean="0"/>
              <a:t>Points that are granted upon completion of a quest or other circumstances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Leveling Up</a:t>
            </a:r>
          </a:p>
          <a:p>
            <a:r>
              <a:rPr lang="en-US" baseline="0" dirty="0" smtClean="0"/>
              <a:t>Granting of a new status based upon XP accumulated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4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are three distinct advantages behind a Quest-Based system such as 3d </a:t>
            </a:r>
            <a:r>
              <a:rPr lang="en-US" baseline="0" dirty="0" err="1" smtClean="0"/>
              <a:t>GameLabs</a:t>
            </a:r>
            <a:r>
              <a:rPr lang="en-US" baseline="0" dirty="0" smtClean="0"/>
              <a:t>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fact the learner has options motivated the learner to dig deeper.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Additionally with options the learner instruction can become individualized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 can be repeated or a variation of the quest can be done.</a:t>
            </a:r>
          </a:p>
          <a:p>
            <a:r>
              <a:rPr lang="en-US" baseline="0" dirty="0" smtClean="0"/>
              <a:t>Example:  For our class a student could have done another project and dig more deeply into one programming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4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Dr. </a:t>
            </a:r>
            <a:r>
              <a:rPr lang="en-US" baseline="0" dirty="0" err="1" smtClean="0"/>
              <a:t>Dikkers</a:t>
            </a:r>
            <a:r>
              <a:rPr lang="en-US" baseline="0" dirty="0" smtClean="0"/>
              <a:t> came to me over the summer and asked me if I would be interested designing a course that uses basic game mechanics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simplified version of 147 quests</a:t>
            </a:r>
          </a:p>
          <a:p>
            <a:r>
              <a:rPr lang="en-US" baseline="0" dirty="0" smtClean="0"/>
              <a:t>On the left column are the foundations upon leaving the course</a:t>
            </a:r>
          </a:p>
          <a:p>
            <a:r>
              <a:rPr lang="en-US" baseline="0" dirty="0" smtClean="0"/>
              <a:t>The right column are summaries of the quests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Improv</a:t>
            </a:r>
            <a:r>
              <a:rPr lang="en-US" baseline="0" dirty="0" smtClean="0"/>
              <a:t> by discussing each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28D5-B6F6-47C4-8738-D143708483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09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0D0BF4-8A74-46B0-A5C6-28017056ABC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811160C-6F00-4E09-9828-5462342C7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0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Learning How to Learn Playfully</a:t>
            </a:r>
            <a:endParaRPr lang="en-US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Hawks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Modifying the Existing Class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631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Modifying the Existing Class - The Planning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93625"/>
            <a:ext cx="7866743" cy="524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51944" y="536963"/>
            <a:ext cx="2119746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Classroom Procedures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351944" y="2156727"/>
            <a:ext cx="2119746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Classroom Tools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351944" y="3776491"/>
            <a:ext cx="2119746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2351944" y="5396255"/>
            <a:ext cx="2119746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Gamming</a:t>
            </a:r>
            <a:endParaRPr lang="en-US" dirty="0"/>
          </a:p>
        </p:txBody>
      </p:sp>
      <p:cxnSp>
        <p:nvCxnSpPr>
          <p:cNvPr id="7" name="Straight Arrow Connector 6"/>
          <p:cNvCxnSpPr>
            <a:stCxn id="2" idx="1"/>
            <a:endCxn id="3" idx="3"/>
          </p:cNvCxnSpPr>
          <p:nvPr/>
        </p:nvCxnSpPr>
        <p:spPr>
          <a:xfrm>
            <a:off x="3411817" y="1399409"/>
            <a:ext cx="0" cy="757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1"/>
            <a:endCxn id="4" idx="3"/>
          </p:cNvCxnSpPr>
          <p:nvPr/>
        </p:nvCxnSpPr>
        <p:spPr>
          <a:xfrm>
            <a:off x="3411817" y="3019173"/>
            <a:ext cx="0" cy="757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  <a:endCxn id="5" idx="3"/>
          </p:cNvCxnSpPr>
          <p:nvPr/>
        </p:nvCxnSpPr>
        <p:spPr>
          <a:xfrm>
            <a:off x="3411817" y="4638937"/>
            <a:ext cx="0" cy="757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5247544" y="541082"/>
            <a:ext cx="4671156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Syllabus, 3D </a:t>
            </a:r>
            <a:r>
              <a:rPr lang="en-US" dirty="0" err="1" smtClean="0"/>
              <a:t>Gamelab</a:t>
            </a:r>
            <a:r>
              <a:rPr lang="en-US" dirty="0" smtClean="0"/>
              <a:t>, class format, quests, XP</a:t>
            </a:r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5189878" y="2147459"/>
            <a:ext cx="4690722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3D GameLab working space, Google Docs, Twitter, LinkedIn</a:t>
            </a:r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5243425" y="3766193"/>
            <a:ext cx="4649875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Ruby, Python, HTML5,  JavaScript, Flash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5235186" y="5384928"/>
            <a:ext cx="4683514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Game mechanics, genres of games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" idx="0"/>
            <a:endCxn id="12" idx="2"/>
          </p:cNvCxnSpPr>
          <p:nvPr/>
        </p:nvCxnSpPr>
        <p:spPr>
          <a:xfrm>
            <a:off x="4471690" y="968186"/>
            <a:ext cx="775854" cy="4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0"/>
            <a:endCxn id="13" idx="2"/>
          </p:cNvCxnSpPr>
          <p:nvPr/>
        </p:nvCxnSpPr>
        <p:spPr>
          <a:xfrm flipV="1">
            <a:off x="4471690" y="2578682"/>
            <a:ext cx="718188" cy="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0"/>
            <a:endCxn id="14" idx="2"/>
          </p:cNvCxnSpPr>
          <p:nvPr/>
        </p:nvCxnSpPr>
        <p:spPr>
          <a:xfrm flipV="1">
            <a:off x="4471690" y="4197416"/>
            <a:ext cx="771735" cy="10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0"/>
            <a:endCxn id="15" idx="2"/>
          </p:cNvCxnSpPr>
          <p:nvPr/>
        </p:nvCxnSpPr>
        <p:spPr>
          <a:xfrm flipV="1">
            <a:off x="4471690" y="5816151"/>
            <a:ext cx="763496" cy="11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0"/>
          </p:cNvCxnSpPr>
          <p:nvPr/>
        </p:nvCxnSpPr>
        <p:spPr>
          <a:xfrm>
            <a:off x="4471690" y="968186"/>
            <a:ext cx="755227" cy="378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0"/>
          </p:cNvCxnSpPr>
          <p:nvPr/>
        </p:nvCxnSpPr>
        <p:spPr>
          <a:xfrm flipV="1">
            <a:off x="4471690" y="617840"/>
            <a:ext cx="755227" cy="350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" idx="0"/>
          </p:cNvCxnSpPr>
          <p:nvPr/>
        </p:nvCxnSpPr>
        <p:spPr>
          <a:xfrm flipV="1">
            <a:off x="4471690" y="2236575"/>
            <a:ext cx="705800" cy="35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0"/>
          </p:cNvCxnSpPr>
          <p:nvPr/>
        </p:nvCxnSpPr>
        <p:spPr>
          <a:xfrm>
            <a:off x="4471690" y="2587950"/>
            <a:ext cx="681087" cy="39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0"/>
          </p:cNvCxnSpPr>
          <p:nvPr/>
        </p:nvCxnSpPr>
        <p:spPr>
          <a:xfrm flipV="1">
            <a:off x="4471690" y="3842953"/>
            <a:ext cx="767584" cy="364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0"/>
          </p:cNvCxnSpPr>
          <p:nvPr/>
        </p:nvCxnSpPr>
        <p:spPr>
          <a:xfrm>
            <a:off x="4471690" y="4207714"/>
            <a:ext cx="742870" cy="40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</p:cNvCxnSpPr>
          <p:nvPr/>
        </p:nvCxnSpPr>
        <p:spPr>
          <a:xfrm flipV="1">
            <a:off x="4471690" y="5474045"/>
            <a:ext cx="767584" cy="353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</p:cNvCxnSpPr>
          <p:nvPr/>
        </p:nvCxnSpPr>
        <p:spPr>
          <a:xfrm>
            <a:off x="4471690" y="5827478"/>
            <a:ext cx="742870" cy="400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6200000">
            <a:off x="-1754659" y="2502410"/>
            <a:ext cx="5721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Course Modifications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Hybrid course</a:t>
            </a:r>
          </a:p>
          <a:p>
            <a:pPr algn="ctr">
              <a:buNone/>
            </a:pPr>
            <a:r>
              <a:rPr lang="en-US" sz="3200" dirty="0" smtClean="0"/>
              <a:t>3 face-to-face meetings</a:t>
            </a:r>
          </a:p>
          <a:p>
            <a:pPr algn="ctr">
              <a:buNone/>
            </a:pPr>
            <a:r>
              <a:rPr lang="en-US" sz="3200" dirty="0" smtClean="0"/>
              <a:t>13 virtual meetings (Google Hangout)</a:t>
            </a:r>
          </a:p>
          <a:p>
            <a:pPr algn="ctr">
              <a:buNone/>
            </a:pPr>
            <a:r>
              <a:rPr lang="en-US" sz="3200" dirty="0" err="1" smtClean="0"/>
              <a:t>Gamertags</a:t>
            </a:r>
            <a:r>
              <a:rPr lang="en-US" sz="3200" dirty="0" smtClean="0"/>
              <a:t> (usernames)</a:t>
            </a:r>
          </a:p>
          <a:p>
            <a:pPr algn="ctr">
              <a:buNone/>
            </a:pPr>
            <a:r>
              <a:rPr lang="en-US" sz="3200" dirty="0" err="1" smtClean="0"/>
              <a:t>eXperience</a:t>
            </a:r>
            <a:r>
              <a:rPr lang="en-US" sz="3200" dirty="0" smtClean="0"/>
              <a:t> Points (XP)</a:t>
            </a:r>
          </a:p>
          <a:p>
            <a:pPr algn="ctr">
              <a:buNone/>
            </a:pPr>
            <a:r>
              <a:rPr lang="en-US" sz="3200" dirty="0" smtClean="0"/>
              <a:t>147 Quests</a:t>
            </a:r>
          </a:p>
          <a:p>
            <a:pPr algn="ctr">
              <a:buNone/>
            </a:pPr>
            <a:r>
              <a:rPr lang="en-US" sz="3200" dirty="0" smtClean="0"/>
              <a:t>Midterm and Final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5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Google Hangouts (online meetings)</a:t>
            </a:r>
          </a:p>
          <a:p>
            <a:pPr algn="ctr">
              <a:buNone/>
            </a:pPr>
            <a:r>
              <a:rPr lang="en-US" sz="3200" dirty="0" smtClean="0"/>
              <a:t>Class of 26 was divided into three sections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b="1" dirty="0" smtClean="0"/>
              <a:t>Google Drive (file management)</a:t>
            </a:r>
          </a:p>
          <a:p>
            <a:pPr algn="ctr">
              <a:buNone/>
            </a:pPr>
            <a:r>
              <a:rPr lang="en-US" sz="3200" dirty="0" smtClean="0"/>
              <a:t>File submission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7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Quests and Binge Learning</a:t>
            </a:r>
          </a:p>
          <a:p>
            <a:pPr>
              <a:buNone/>
            </a:pPr>
            <a:r>
              <a:rPr lang="en-US" dirty="0" smtClean="0"/>
              <a:t>Students started quests quickly and finished early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Did the students actually learn?</a:t>
            </a:r>
          </a:p>
          <a:p>
            <a:pPr lvl="1">
              <a:buNone/>
            </a:pPr>
            <a:r>
              <a:rPr lang="en-US" dirty="0" smtClean="0"/>
              <a:t>Content was being created </a:t>
            </a:r>
          </a:p>
          <a:p>
            <a:pPr lvl="1">
              <a:buNone/>
            </a:pPr>
            <a:r>
              <a:rPr lang="en-US" dirty="0" smtClean="0"/>
              <a:t>Further studies needed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i="1" dirty="0" smtClean="0"/>
              <a:t>“Cranked out a maximum number of points early”</a:t>
            </a:r>
          </a:p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/>
              <a:t>“I want to finish more and more quests so sometimes I maybe finish 20 quests in the weekend”</a:t>
            </a:r>
          </a:p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/>
              <a:t>“Made me more engaged in terms of wanting to do the quests…  anticipating the next level and whatever the next quest will be”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Leader board</a:t>
            </a:r>
          </a:p>
          <a:p>
            <a:pPr>
              <a:buNone/>
            </a:pPr>
            <a:r>
              <a:rPr lang="en-US" dirty="0" smtClean="0"/>
              <a:t>Competition compelled certain students to be on top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i="1" dirty="0" smtClean="0"/>
              <a:t>“And when you saw that you are at the top of leader list, as competitive person actually, I like the feeling.”</a:t>
            </a:r>
          </a:p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/>
              <a:t>“It was important to me to see that I was behind.”</a:t>
            </a:r>
          </a:p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/>
              <a:t>“It made it more like a fun…I can reach them [top students] and I can get to their level”</a:t>
            </a:r>
            <a:endParaRPr lang="en-U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809" y="3265714"/>
            <a:ext cx="3791857" cy="3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Leveling up</a:t>
            </a:r>
          </a:p>
          <a:p>
            <a:pPr>
              <a:buNone/>
            </a:pPr>
            <a:r>
              <a:rPr lang="en-US" dirty="0" smtClean="0"/>
              <a:t>Learners focused on the getting 2000 XP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0015" y="222426"/>
            <a:ext cx="246854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2412" y="3928299"/>
            <a:ext cx="2465816" cy="27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Seann</a:t>
            </a:r>
            <a:r>
              <a:rPr lang="en-US" dirty="0" smtClean="0"/>
              <a:t> </a:t>
            </a:r>
            <a:r>
              <a:rPr lang="en-US" dirty="0" err="1" smtClean="0"/>
              <a:t>Dikkers</a:t>
            </a:r>
            <a:r>
              <a:rPr lang="en-US" dirty="0" smtClean="0"/>
              <a:t>, Ph.D., Ohio University</a:t>
            </a:r>
          </a:p>
          <a:p>
            <a:pPr marL="0" indent="0" algn="ctr">
              <a:buNone/>
            </a:pPr>
            <a:r>
              <a:rPr lang="en-US" dirty="0" smtClean="0"/>
              <a:t>gamingmatter.com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Lisa </a:t>
            </a:r>
            <a:r>
              <a:rPr lang="en-US" dirty="0" err="1" smtClean="0"/>
              <a:t>Dawley</a:t>
            </a:r>
            <a:r>
              <a:rPr lang="en-US" dirty="0" smtClean="0"/>
              <a:t>, Ph.D. and Chris Haskell, Ph.D.</a:t>
            </a:r>
          </a:p>
          <a:p>
            <a:pPr marL="0" indent="0" algn="ctr">
              <a:buNone/>
            </a:pPr>
            <a:r>
              <a:rPr lang="en-US" dirty="0" smtClean="0"/>
              <a:t>3dgamelab.com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Amirah </a:t>
            </a:r>
            <a:r>
              <a:rPr lang="en-US" dirty="0" err="1" smtClean="0"/>
              <a:t>Alkhawajah</a:t>
            </a:r>
            <a:r>
              <a:rPr lang="en-US" dirty="0" smtClean="0"/>
              <a:t>, Ohio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913" y="1665968"/>
            <a:ext cx="4717143" cy="4351338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Generally positive</a:t>
            </a:r>
          </a:p>
          <a:p>
            <a:pPr>
              <a:buNone/>
            </a:pPr>
            <a:r>
              <a:rPr lang="en-US" dirty="0" smtClean="0"/>
              <a:t>Global view of the quest based approach was generally positive</a:t>
            </a:r>
          </a:p>
          <a:p>
            <a:pPr>
              <a:buNone/>
            </a:pPr>
            <a:r>
              <a:rPr lang="en-US" dirty="0" smtClean="0"/>
              <a:t>Students would generally take a class in this format again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776686" y="1825625"/>
          <a:ext cx="55771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Rewards</a:t>
            </a:r>
          </a:p>
          <a:p>
            <a:pPr>
              <a:buNone/>
            </a:pPr>
            <a:r>
              <a:rPr lang="en-US" dirty="0" smtClean="0"/>
              <a:t>These are graduate students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56344" y="3393174"/>
            <a:ext cx="4688114" cy="296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800" i="1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“I made the decision early on that I wasn’t going to try really hard to get all of those badges because ultimately I knew that nothing would come of it.”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907314" y="1669143"/>
          <a:ext cx="6008915" cy="39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from Our Mistakes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7771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Our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I could not keep up (Thanks </a:t>
            </a:r>
            <a:r>
              <a:rPr lang="en-US" b="1" dirty="0" err="1" smtClean="0"/>
              <a:t>Amira</a:t>
            </a:r>
            <a:r>
              <a:rPr lang="en-US" b="1" dirty="0" smtClean="0"/>
              <a:t>)</a:t>
            </a:r>
          </a:p>
          <a:p>
            <a:pPr algn="ctr">
              <a:buNone/>
            </a:pPr>
            <a:r>
              <a:rPr lang="en-US" dirty="0" smtClean="0"/>
              <a:t>Prepared 74 quests before the semester</a:t>
            </a:r>
          </a:p>
          <a:p>
            <a:pPr algn="ctr">
              <a:buNone/>
            </a:pPr>
            <a:r>
              <a:rPr lang="en-US" dirty="0" smtClean="0"/>
              <a:t>Some students finished all 74 in three weeks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More branches needed</a:t>
            </a:r>
          </a:p>
          <a:p>
            <a:pPr algn="ctr">
              <a:buNone/>
            </a:pPr>
            <a:r>
              <a:rPr lang="en-US" dirty="0" smtClean="0"/>
              <a:t>Students exhibited “burn out” </a:t>
            </a:r>
          </a:p>
          <a:p>
            <a:pPr algn="ctr">
              <a:buNone/>
            </a:pPr>
            <a:r>
              <a:rPr lang="en-US" dirty="0" smtClean="0"/>
              <a:t>There were not enough branches available to open a variety of quests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Our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72" y="1825625"/>
            <a:ext cx="4847772" cy="435133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XP did not a match the level of the task </a:t>
            </a:r>
          </a:p>
          <a:p>
            <a:pPr>
              <a:buNone/>
            </a:pPr>
            <a:r>
              <a:rPr lang="en-US" dirty="0" smtClean="0"/>
              <a:t>Students did not do certain quests because they felt that it was not worth the XP</a:t>
            </a:r>
          </a:p>
          <a:p>
            <a:pPr>
              <a:buNone/>
            </a:pPr>
            <a:r>
              <a:rPr lang="en-US" dirty="0" smtClean="0"/>
              <a:t>Does time equate XP?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442857" y="1825626"/>
          <a:ext cx="6342743" cy="424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Our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b="1" dirty="0" smtClean="0"/>
              <a:t>There was no roadmap offered to the students</a:t>
            </a:r>
          </a:p>
          <a:p>
            <a:pPr algn="ctr">
              <a:buNone/>
            </a:pPr>
            <a:r>
              <a:rPr lang="en-US" dirty="0" smtClean="0"/>
              <a:t>Students expressed that if they knew what was coming up, they would move through unpleasant quests to get to other ones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Students would have felt overwhelmed if they knew what was ahead</a:t>
            </a:r>
          </a:p>
          <a:p>
            <a:pPr algn="ctr">
              <a:buNone/>
            </a:pPr>
            <a:r>
              <a:rPr lang="en-US" dirty="0" smtClean="0"/>
              <a:t>Other students felt if they would have seen the tasks then it would have overwhelmed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1" y="350611"/>
            <a:ext cx="8871857" cy="1325563"/>
          </a:xfrm>
        </p:spPr>
        <p:txBody>
          <a:bodyPr/>
          <a:lstStyle/>
          <a:p>
            <a:r>
              <a:rPr lang="en-US" dirty="0" smtClean="0"/>
              <a:t>Learning from Our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686" y="1840139"/>
            <a:ext cx="7939314" cy="31527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Students shut down after leveling to maximum</a:t>
            </a:r>
          </a:p>
          <a:p>
            <a:pPr algn="ctr">
              <a:buNone/>
            </a:pPr>
            <a:r>
              <a:rPr lang="en-US" dirty="0" smtClean="0"/>
              <a:t>Students stopped working after they achieved 2000 points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Remember that there were 147 quests and 26 students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8425" r="48322"/>
          <a:stretch>
            <a:fillRect/>
          </a:stretch>
        </p:blipFill>
        <p:spPr bwMode="auto">
          <a:xfrm>
            <a:off x="9405258" y="-2453"/>
            <a:ext cx="1683657" cy="686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617029" y="609600"/>
            <a:ext cx="4760685" cy="3193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9332686" y="3100456"/>
            <a:ext cx="455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Top Ten Scorers </a:t>
            </a:r>
            <a:endParaRPr lang="en-US" sz="4000" dirty="0">
              <a:latin typeface="+mj-lt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15725" y="5341256"/>
            <a:ext cx="8499245" cy="129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i="1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“After I’d reached the XP I thought was good enough for me to walk away from the course content guilt free, then I just stopped.”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53714" y="5370286"/>
            <a:ext cx="928915" cy="333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5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Summer and Fall 2014 Undergraduates</a:t>
            </a:r>
          </a:p>
          <a:p>
            <a:pPr algn="ctr">
              <a:buNone/>
            </a:pPr>
            <a:r>
              <a:rPr lang="en-US" sz="4000" dirty="0" smtClean="0"/>
              <a:t>Pre-service teachers’ technology course</a:t>
            </a:r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7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Chris Hawks</a:t>
            </a:r>
          </a:p>
          <a:p>
            <a:pPr algn="ctr">
              <a:buNone/>
            </a:pPr>
            <a:r>
              <a:rPr lang="en-US" sz="3600" dirty="0" smtClean="0"/>
              <a:t>chris.hawks.mail@gmail.com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12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Is there a better way?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Quest-based learning as a way to teach an online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5684101" y="0"/>
            <a:ext cx="877329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66784" y="2799406"/>
            <a:ext cx="6464643" cy="1325563"/>
          </a:xfrm>
        </p:spPr>
        <p:txBody>
          <a:bodyPr/>
          <a:lstStyle/>
          <a:p>
            <a:pPr algn="ctr"/>
            <a:r>
              <a:rPr lang="en-US" dirty="0" smtClean="0"/>
              <a:t>Topic Overview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3888301" y="281563"/>
            <a:ext cx="4563740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Existing course</a:t>
            </a:r>
            <a:endParaRPr lang="en-US" sz="24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3855349" y="1561516"/>
            <a:ext cx="4563740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3D </a:t>
            </a:r>
            <a:r>
              <a:rPr lang="en-US" sz="2400" dirty="0" err="1" smtClean="0"/>
              <a:t>GameLab</a:t>
            </a:r>
            <a:endParaRPr lang="en-US" sz="24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847111" y="2841469"/>
            <a:ext cx="4563740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Modifying the Course</a:t>
            </a:r>
            <a:endParaRPr lang="en-US" sz="24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863586" y="4121422"/>
            <a:ext cx="4563740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We Found</a:t>
            </a:r>
            <a:endParaRPr lang="en-US" sz="24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917132" y="5401374"/>
            <a:ext cx="4563740" cy="86244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Moving 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6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Existing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“Multimedia Tools in Education”</a:t>
            </a:r>
          </a:p>
          <a:p>
            <a:pPr algn="ctr">
              <a:buNone/>
            </a:pPr>
            <a:r>
              <a:rPr lang="en-US" sz="3600" dirty="0" smtClean="0"/>
              <a:t>Graduate level hybrid course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200" b="1" dirty="0" smtClean="0"/>
              <a:t>Course Description:  </a:t>
            </a:r>
            <a:r>
              <a:rPr lang="en-US" sz="3200" dirty="0" smtClean="0"/>
              <a:t>Preparation for designing and developing interactive multimedia where the user gets feedback from the computer system. These interactive environments must be designed and programmed. </a:t>
            </a:r>
          </a:p>
        </p:txBody>
      </p:sp>
    </p:spTree>
    <p:extLst>
      <p:ext uri="{BB962C8B-B14F-4D97-AF65-F5344CB8AC3E}">
        <p14:creationId xmlns:p14="http://schemas.microsoft.com/office/powerpoint/2010/main" val="12927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GameLab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8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GameLab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5827" y="1825624"/>
            <a:ext cx="7283772" cy="4670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Learning management system that  applies basic game mechanics</a:t>
            </a:r>
          </a:p>
          <a:p>
            <a:pPr algn="ctr">
              <a:buNone/>
            </a:pPr>
            <a:r>
              <a:rPr lang="en-US" dirty="0" smtClean="0"/>
              <a:t>Created by:  Dr. </a:t>
            </a:r>
            <a:r>
              <a:rPr lang="en-US" dirty="0" err="1" smtClean="0"/>
              <a:t>Dawley</a:t>
            </a:r>
            <a:r>
              <a:rPr lang="en-US" dirty="0" smtClean="0"/>
              <a:t> and Dr. Haskell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Quests</a:t>
            </a:r>
          </a:p>
          <a:p>
            <a:pPr algn="ctr">
              <a:buNone/>
            </a:pPr>
            <a:r>
              <a:rPr lang="en-US" dirty="0" smtClean="0"/>
              <a:t>Rewards</a:t>
            </a:r>
          </a:p>
          <a:p>
            <a:pPr algn="ctr">
              <a:buNone/>
            </a:pPr>
            <a:r>
              <a:rPr lang="en-US" dirty="0" smtClean="0"/>
              <a:t>Leader board</a:t>
            </a:r>
          </a:p>
          <a:p>
            <a:pPr algn="ctr">
              <a:buNone/>
            </a:pPr>
            <a:r>
              <a:rPr lang="en-US" dirty="0" err="1" smtClean="0"/>
              <a:t>eXperience</a:t>
            </a:r>
            <a:r>
              <a:rPr lang="en-US" dirty="0" smtClean="0"/>
              <a:t> Points (XP)</a:t>
            </a:r>
          </a:p>
          <a:p>
            <a:pPr algn="ctr">
              <a:buNone/>
            </a:pPr>
            <a:r>
              <a:rPr lang="en-US" dirty="0" smtClean="0"/>
              <a:t>Leveling up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2785" y="120572"/>
            <a:ext cx="2716705" cy="673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Quest-Based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Having options helps motivate the learner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Individualized instruction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 can be repeatable,  better competency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1122</TotalTime>
  <Words>1464</Words>
  <Application>Microsoft Office PowerPoint</Application>
  <PresentationFormat>Widescreen</PresentationFormat>
  <Paragraphs>229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Depth</vt:lpstr>
      <vt:lpstr>Learning How to Learn Playfully</vt:lpstr>
      <vt:lpstr>Acknowledgments</vt:lpstr>
      <vt:lpstr>Goal</vt:lpstr>
      <vt:lpstr>Topic Overview</vt:lpstr>
      <vt:lpstr>Existing Course</vt:lpstr>
      <vt:lpstr>Existing Course</vt:lpstr>
      <vt:lpstr>3D GameLab</vt:lpstr>
      <vt:lpstr>3D GameLab</vt:lpstr>
      <vt:lpstr>Advantages of Quest-Based Learning</vt:lpstr>
      <vt:lpstr>Modifying the Existing Class</vt:lpstr>
      <vt:lpstr>Modifying the Existing Class - The Planning</vt:lpstr>
      <vt:lpstr>PowerPoint Presentation</vt:lpstr>
      <vt:lpstr>Course Modifications</vt:lpstr>
      <vt:lpstr>Core Tools</vt:lpstr>
      <vt:lpstr>Core Tools</vt:lpstr>
      <vt:lpstr>What We Found</vt:lpstr>
      <vt:lpstr>What we found</vt:lpstr>
      <vt:lpstr>What we found</vt:lpstr>
      <vt:lpstr>What we found</vt:lpstr>
      <vt:lpstr>What we found</vt:lpstr>
      <vt:lpstr>What we found</vt:lpstr>
      <vt:lpstr>Learning from Our Mistakes</vt:lpstr>
      <vt:lpstr>Learning from Our Mistakes</vt:lpstr>
      <vt:lpstr>Learning from Our Mistakes</vt:lpstr>
      <vt:lpstr>Learning from Our Mistakes</vt:lpstr>
      <vt:lpstr>Learning from Our Mistakes</vt:lpstr>
      <vt:lpstr>Moving Forward</vt:lpstr>
      <vt:lpstr>Moving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Learn Playfully</dc:title>
  <dc:creator>Chris Hawks</dc:creator>
  <cp:lastModifiedBy>Eleonor Abiog</cp:lastModifiedBy>
  <cp:revision>125</cp:revision>
  <dcterms:created xsi:type="dcterms:W3CDTF">2014-03-31T08:30:58Z</dcterms:created>
  <dcterms:modified xsi:type="dcterms:W3CDTF">2014-04-14T17:29:57Z</dcterms:modified>
</cp:coreProperties>
</file>